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sldIdLst>
    <p:sldId id="256" r:id="rId5"/>
    <p:sldId id="258" r:id="rId6"/>
    <p:sldId id="263" r:id="rId7"/>
    <p:sldId id="262" r:id="rId8"/>
    <p:sldId id="261" r:id="rId9"/>
    <p:sldId id="276" r:id="rId10"/>
    <p:sldId id="259" r:id="rId11"/>
    <p:sldId id="277" r:id="rId12"/>
    <p:sldId id="275" r:id="rId13"/>
    <p:sldId id="271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1C1C"/>
    <a:srgbClr val="DDDDDD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8E3B27-5BFB-406F-98A5-C864DE5B1B65}" v="4219" dt="2019-12-16T13:24:58.308"/>
    <p1510:client id="{D65A549F-5FC2-476D-9597-99F75D94D24A}" v="1429" dt="2019-12-16T13:29:39.4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1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5499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9106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77380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4407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3295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3570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6097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8518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5438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43409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6979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5E6FC10-0C13-49D1-95F3-DEAFE68D17BC}" type="datetimeFigureOut">
              <a:rPr lang="it-IT" smtClean="0"/>
              <a:t>22/03/2021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8F195AA-35C1-4B50-9FDE-0877112C5DF4}" type="slidenum">
              <a:rPr lang="it-IT" smtClean="0"/>
              <a:t>‹N›</a:t>
            </a:fld>
            <a:endParaRPr lang="it-IT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6223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466206-21A5-4BB8-8600-F1404EFB1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418" y="-83146"/>
            <a:ext cx="10611164" cy="3203448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latin typeface="Calibri" panose="020F0502020204030204" pitchFamily="34" charset="0"/>
                <a:cs typeface="Calibri" panose="020F0502020204030204" pitchFamily="34" charset="0"/>
              </a:rPr>
              <a:t>Applicazione DI UN ALGORITMO OTTIMIZZATO PER il training di una rete </a:t>
            </a:r>
            <a:r>
              <a:rPr lang="it-IT" sz="4800" dirty="0" err="1">
                <a:latin typeface="Calibri" panose="020F0502020204030204" pitchFamily="34" charset="0"/>
                <a:cs typeface="Calibri" panose="020F0502020204030204" pitchFamily="34" charset="0"/>
              </a:rPr>
              <a:t>convoluzionale</a:t>
            </a:r>
            <a:endParaRPr lang="it-IT" sz="4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3847051E-328C-44ED-876C-43029AACE38F}"/>
              </a:ext>
            </a:extLst>
          </p:cNvPr>
          <p:cNvSpPr txBox="1"/>
          <p:nvPr/>
        </p:nvSpPr>
        <p:spPr>
          <a:xfrm>
            <a:off x="0" y="6477379"/>
            <a:ext cx="660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tx1">
                    <a:lumMod val="75000"/>
                  </a:schemeClr>
                </a:solidFill>
              </a:rPr>
              <a:t>SISTEMI DIGITALI M 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423B891-5E7E-46A1-B041-FD2E22C25F31}"/>
              </a:ext>
            </a:extLst>
          </p:cNvPr>
          <p:cNvSpPr txBox="1"/>
          <p:nvPr/>
        </p:nvSpPr>
        <p:spPr>
          <a:xfrm>
            <a:off x="10532532" y="6477379"/>
            <a:ext cx="165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tx1">
                    <a:lumMod val="75000"/>
                  </a:schemeClr>
                </a:solidFill>
              </a:rPr>
              <a:t>AA 2019/2020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F5E29C1-41E7-4D0F-A4B6-143918C8BF35}"/>
              </a:ext>
            </a:extLst>
          </p:cNvPr>
          <p:cNvSpPr txBox="1"/>
          <p:nvPr/>
        </p:nvSpPr>
        <p:spPr>
          <a:xfrm>
            <a:off x="9907743" y="5027942"/>
            <a:ext cx="1811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Realizzato da:</a:t>
            </a:r>
          </a:p>
          <a:p>
            <a:r>
              <a:rPr lang="it-IT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 </a:t>
            </a:r>
            <a:r>
              <a:rPr lang="it-IT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Sadi</a:t>
            </a:r>
            <a:r>
              <a:rPr lang="it-IT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Amir</a:t>
            </a:r>
          </a:p>
          <a:p>
            <a:r>
              <a:rPr lang="it-IT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Saccone Nicolò</a:t>
            </a:r>
          </a:p>
        </p:txBody>
      </p:sp>
    </p:spTree>
    <p:extLst>
      <p:ext uri="{BB962C8B-B14F-4D97-AF65-F5344CB8AC3E}">
        <p14:creationId xmlns:p14="http://schemas.microsoft.com/office/powerpoint/2010/main" val="402001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D1390228-BB14-4F8F-A6FA-DC3DBBC25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368" y="770980"/>
            <a:ext cx="7614541" cy="716754"/>
          </a:xfrm>
        </p:spPr>
        <p:txBody>
          <a:bodyPr/>
          <a:lstStyle/>
          <a:p>
            <a:pPr algn="ctr"/>
            <a:r>
              <a:rPr lang="it-IT" dirty="0"/>
              <a:t>Esempio su app </a:t>
            </a:r>
            <a:r>
              <a:rPr lang="it-IT" dirty="0" err="1"/>
              <a:t>android</a:t>
            </a:r>
            <a:endParaRPr lang="it-IT" dirty="0"/>
          </a:p>
        </p:txBody>
      </p:sp>
      <p:pic>
        <p:nvPicPr>
          <p:cNvPr id="2" name="not_optimized">
            <a:hlinkClick r:id="" action="ppaction://media"/>
            <a:extLst>
              <a:ext uri="{FF2B5EF4-FFF2-40B4-BE49-F238E27FC236}">
                <a16:creationId xmlns:a16="http://schemas.microsoft.com/office/drawing/2014/main" id="{205418D4-9A8F-403B-814B-75A822B9D4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91310" y="1930195"/>
            <a:ext cx="2917850" cy="4592025"/>
          </a:xfrm>
          <a:prstGeom prst="rect">
            <a:avLst/>
          </a:prstGeom>
        </p:spPr>
      </p:pic>
      <p:pic>
        <p:nvPicPr>
          <p:cNvPr id="3" name="optimized">
            <a:hlinkClick r:id="" action="ppaction://media"/>
            <a:extLst>
              <a:ext uri="{FF2B5EF4-FFF2-40B4-BE49-F238E27FC236}">
                <a16:creationId xmlns:a16="http://schemas.microsoft.com/office/drawing/2014/main" id="{A2C20357-2B57-4C5F-BB89-0BDE47A8A83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82842" y="1930195"/>
            <a:ext cx="2917850" cy="45920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2E81776-21C4-4F68-8F9E-15D3A1F16746}"/>
              </a:ext>
            </a:extLst>
          </p:cNvPr>
          <p:cNvSpPr/>
          <p:nvPr/>
        </p:nvSpPr>
        <p:spPr>
          <a:xfrm>
            <a:off x="1791306" y="6087020"/>
            <a:ext cx="2917852" cy="43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Non ottimizzato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FB3F0D-E8A1-463D-8CE4-29CE865BE694}"/>
              </a:ext>
            </a:extLst>
          </p:cNvPr>
          <p:cNvSpPr/>
          <p:nvPr/>
        </p:nvSpPr>
        <p:spPr>
          <a:xfrm>
            <a:off x="7482842" y="6087020"/>
            <a:ext cx="2917848" cy="435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Ottimizzato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768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5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2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897D108-87E0-4E88-BAE4-4599E585B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459269"/>
            <a:ext cx="11029616" cy="1013800"/>
          </a:xfrm>
        </p:spPr>
        <p:txBody>
          <a:bodyPr/>
          <a:lstStyle/>
          <a:p>
            <a:pPr algn="ctr"/>
            <a:r>
              <a:rPr lang="it-IT"/>
              <a:t>conclusioni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53AC293-7555-4970-BF04-ADE3CB42AAAF}"/>
              </a:ext>
            </a:extLst>
          </p:cNvPr>
          <p:cNvSpPr txBox="1"/>
          <p:nvPr/>
        </p:nvSpPr>
        <p:spPr>
          <a:xfrm>
            <a:off x="880533" y="2217979"/>
            <a:ext cx="104309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Ottimo miglioramento delle performance in fase di training senza perdere </a:t>
            </a:r>
            <a:r>
              <a:rPr lang="it-IT" sz="2400" b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 senza aumentare la </a:t>
            </a:r>
            <a:r>
              <a:rPr lang="it-IT" sz="2400" b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IL e FL tenute fisse in quanto il risultato era soddisfacente.</a:t>
            </a:r>
            <a:endParaRPr lang="it-IT" sz="24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 Android non presenta grosse differenze fra il caso ottimizzato e non ottimizzato.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Applicazione dell’algoritmo coerente con i risultati sulla </a:t>
            </a:r>
            <a:r>
              <a:rPr lang="it-IT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ZedBoard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ottenuti i risultati attesi.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Sviluppi futuri: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Cambiare IL e FL per vedere se ci sono grosse differenze nel comportamento dell’algoritmo, soprattutto in fase di deployment.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Aumentare il dataset per migliorare il training.</a:t>
            </a:r>
          </a:p>
        </p:txBody>
      </p:sp>
    </p:spTree>
    <p:extLst>
      <p:ext uri="{BB962C8B-B14F-4D97-AF65-F5344CB8AC3E}">
        <p14:creationId xmlns:p14="http://schemas.microsoft.com/office/powerpoint/2010/main" val="466916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egnaposto contenuto 11" descr="Immagine che contiene mappa, testo&#10;&#10;Descrizione generata automaticamente">
            <a:extLst>
              <a:ext uri="{FF2B5EF4-FFF2-40B4-BE49-F238E27FC236}">
                <a16:creationId xmlns:a16="http://schemas.microsoft.com/office/drawing/2014/main" id="{14A14541-C3EA-430B-9197-6B8A2C3354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45" y="3805321"/>
            <a:ext cx="7523162" cy="2541689"/>
          </a:xfrm>
        </p:spPr>
      </p:pic>
      <p:sp>
        <p:nvSpPr>
          <p:cNvPr id="10" name="Titolo 1">
            <a:extLst>
              <a:ext uri="{FF2B5EF4-FFF2-40B4-BE49-F238E27FC236}">
                <a16:creationId xmlns:a16="http://schemas.microsoft.com/office/drawing/2014/main" id="{D1390228-BB14-4F8F-A6FA-DC3DBBC25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368" y="770980"/>
            <a:ext cx="7614541" cy="716754"/>
          </a:xfrm>
        </p:spPr>
        <p:txBody>
          <a:bodyPr/>
          <a:lstStyle/>
          <a:p>
            <a:pPr algn="ctr"/>
            <a:r>
              <a:rPr lang="it-IT"/>
              <a:t>CNN: CONVOLUTIONAL NEURAL NETWORK 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92A6007-68C1-4EFB-AFF7-1AFE576E0901}"/>
              </a:ext>
            </a:extLst>
          </p:cNvPr>
          <p:cNvSpPr txBox="1"/>
          <p:nvPr/>
        </p:nvSpPr>
        <p:spPr>
          <a:xfrm>
            <a:off x="1020732" y="1976083"/>
            <a:ext cx="1123175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 CNN si intende una categoria di reti neurali largamente utilizzata in ambito    </a:t>
            </a:r>
          </a:p>
          <a:p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di applicazioni di visione artificiale in grado di elaborare segnali di diverso tipo </a:t>
            </a:r>
          </a:p>
          <a:p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come immagini o suoni.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Una rete di convoluzione neurale è solitamente composta da qualche migliaia di  </a:t>
            </a:r>
          </a:p>
          <a:p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livelli detti </a:t>
            </a:r>
            <a:r>
              <a:rPr lang="it-IT" sz="200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 convoluzione aventi ognuno specifiche caratteristiche e finalità.</a:t>
            </a:r>
          </a:p>
          <a:p>
            <a:r>
              <a:rPr lang="it-IT" sz="2600">
                <a:solidFill>
                  <a:schemeClr val="tx2"/>
                </a:solidFill>
              </a:rPr>
              <a:t>  </a:t>
            </a:r>
          </a:p>
          <a:p>
            <a:r>
              <a:rPr lang="it-IT" sz="2400">
                <a:solidFill>
                  <a:schemeClr val="tx2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2830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7F1C908D-FA86-4416-BF6B-10DFCFDD4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129" y="3391314"/>
            <a:ext cx="8181977" cy="3047705"/>
          </a:xfrm>
          <a:prstGeom prst="rect">
            <a:avLst/>
          </a:prstGeom>
        </p:spPr>
      </p:pic>
      <p:sp>
        <p:nvSpPr>
          <p:cNvPr id="10" name="Titolo 1">
            <a:extLst>
              <a:ext uri="{FF2B5EF4-FFF2-40B4-BE49-F238E27FC236}">
                <a16:creationId xmlns:a16="http://schemas.microsoft.com/office/drawing/2014/main" id="{D1390228-BB14-4F8F-A6FA-DC3DBBC25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368" y="770980"/>
            <a:ext cx="7614541" cy="716754"/>
          </a:xfrm>
        </p:spPr>
        <p:txBody>
          <a:bodyPr/>
          <a:lstStyle/>
          <a:p>
            <a:pPr algn="ctr"/>
            <a:r>
              <a:rPr lang="it-IT"/>
              <a:t>Layer DI CONVOLUZIONE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47255A2-A88F-486A-9161-3FAB3A70FDA2}"/>
              </a:ext>
            </a:extLst>
          </p:cNvPr>
          <p:cNvSpPr txBox="1"/>
          <p:nvPr/>
        </p:nvSpPr>
        <p:spPr>
          <a:xfrm>
            <a:off x="398060" y="2006220"/>
            <a:ext cx="10915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 </a:t>
            </a:r>
            <a:r>
              <a:rPr lang="it-IT" sz="200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 convoluzione è uno dei tanti elementi che compongono una CNN. Comunemente esso ha come ingressi: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Un’ immagine sottoforma di matrice di pixel.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 matrice di convoluzione detta kernel, i cui valori determinano l’effetto in uscita.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it-IT" sz="200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it-IT" sz="200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643CA3A-8722-4F93-851B-CBD52FB82176}"/>
              </a:ext>
            </a:extLst>
          </p:cNvPr>
          <p:cNvSpPr txBox="1"/>
          <p:nvPr/>
        </p:nvSpPr>
        <p:spPr>
          <a:xfrm>
            <a:off x="398060" y="3429741"/>
            <a:ext cx="29547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L’operazione      , chiamata convoluzione, determina una nuova immagine in uscita di dimensione pari all’ ingresso.</a:t>
            </a:r>
          </a:p>
        </p:txBody>
      </p:sp>
      <p:sp>
        <p:nvSpPr>
          <p:cNvPr id="2" name="Star: 5 Points 1">
            <a:extLst>
              <a:ext uri="{FF2B5EF4-FFF2-40B4-BE49-F238E27FC236}">
                <a16:creationId xmlns:a16="http://schemas.microsoft.com/office/drawing/2014/main" id="{B7B9FF41-701C-4D62-8249-3951803079BC}"/>
              </a:ext>
            </a:extLst>
          </p:cNvPr>
          <p:cNvSpPr/>
          <p:nvPr/>
        </p:nvSpPr>
        <p:spPr>
          <a:xfrm>
            <a:off x="2258820" y="3508941"/>
            <a:ext cx="238250" cy="256235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2211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D1390228-BB14-4F8F-A6FA-DC3DBBC25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862" y="770980"/>
            <a:ext cx="9162853" cy="716754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ALGORITMO DI MAPPING SU INTERI – caso tradizionale </a:t>
            </a:r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33599A-58EB-4176-B21C-F30C7AAF41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783" y="2045459"/>
            <a:ext cx="8804787" cy="455133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64634A-89C0-449D-98EB-9279756285E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0810" y="2915391"/>
            <a:ext cx="4938938" cy="10532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8505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D1390228-BB14-4F8F-A6FA-DC3DBBC25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368" y="770980"/>
            <a:ext cx="7614541" cy="716754"/>
          </a:xfrm>
        </p:spPr>
        <p:txBody>
          <a:bodyPr/>
          <a:lstStyle/>
          <a:p>
            <a:pPr algn="ctr"/>
            <a:r>
              <a:rPr lang="it-IT" dirty="0"/>
              <a:t> CASO DI STUDIO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D4C5EF2-635E-46F6-B4C0-580DA96D3F30}"/>
              </a:ext>
            </a:extLst>
          </p:cNvPr>
          <p:cNvSpPr txBox="1"/>
          <p:nvPr/>
        </p:nvSpPr>
        <p:spPr>
          <a:xfrm>
            <a:off x="691487" y="2506614"/>
            <a:ext cx="108090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Immagini in input di dimensione 28x28 con pixel a 8-bit </a:t>
            </a:r>
            <a:r>
              <a:rPr lang="it-IT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grayscale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Utilizzo di </a:t>
            </a:r>
            <a:r>
              <a:rPr lang="it-IT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per la creazione di una rete e l’aggiunta di </a:t>
            </a:r>
            <a:r>
              <a:rPr lang="it-IT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layer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 convoluzione. Esempio con </a:t>
            </a:r>
            <a:r>
              <a:rPr lang="it-IT" sz="24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rete per il riconoscimento del dataset </a:t>
            </a:r>
            <a:r>
              <a:rPr lang="it-IT" sz="2400" b="1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Mnist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IL=4 e FL=8.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Metriche di </a:t>
            </a:r>
            <a:r>
              <a:rPr lang="it-IT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 </a:t>
            </a:r>
            <a:r>
              <a:rPr lang="it-IT" sz="2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loss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fase di training della rete, insieme al tempo di training.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Esperimenti con numero di epoche di training variabili.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Esempio su app Android. </a:t>
            </a:r>
            <a:r>
              <a:rPr lang="it-IT" sz="24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Riconoscimento di cifre singole tracciate sul touchscreen</a:t>
            </a:r>
            <a:r>
              <a:rPr lang="it-IT" sz="2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54456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D1390228-BB14-4F8F-A6FA-DC3DBBC25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862" y="770980"/>
            <a:ext cx="9162853" cy="716754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ALGORITMO DI MAPPING SU INTERI – </a:t>
            </a:r>
            <a:r>
              <a:rPr lang="it-IT" dirty="0" err="1"/>
              <a:t>tensorflow</a:t>
            </a:r>
            <a:endParaRPr lang="it-IT" dirty="0"/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6FD2A1C0-6DFB-4510-98B3-6B96AFCF0D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798" y="2080926"/>
            <a:ext cx="7127028" cy="4337025"/>
          </a:xfrm>
        </p:spPr>
      </p:pic>
    </p:spTree>
    <p:extLst>
      <p:ext uri="{BB962C8B-B14F-4D97-AF65-F5344CB8AC3E}">
        <p14:creationId xmlns:p14="http://schemas.microsoft.com/office/powerpoint/2010/main" val="1197324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D1390228-BB14-4F8F-A6FA-DC3DBBC25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6170" y="735120"/>
            <a:ext cx="8299659" cy="918581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Loss e </a:t>
            </a:r>
            <a:r>
              <a:rPr lang="it-IT" dirty="0" err="1"/>
              <a:t>accuracy</a:t>
            </a:r>
            <a:r>
              <a:rPr lang="it-IT" dirty="0"/>
              <a:t> della rete </a:t>
            </a:r>
            <a:br>
              <a:rPr lang="it-IT" dirty="0"/>
            </a:br>
            <a:r>
              <a:rPr lang="it-IT" sz="1700" i="1" dirty="0"/>
              <a:t>(andamento per 10 epoche)</a:t>
            </a:r>
            <a:r>
              <a:rPr lang="it-IT" i="1" dirty="0"/>
              <a:t> </a:t>
            </a: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58732986-2EA1-4E01-89D5-4155103BE1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1" t="3240" r="9416" b="3738"/>
          <a:stretch/>
        </p:blipFill>
        <p:spPr>
          <a:xfrm>
            <a:off x="2023355" y="1916349"/>
            <a:ext cx="8482518" cy="486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577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D1390228-BB14-4F8F-A6FA-DC3DBBC25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6170" y="735120"/>
            <a:ext cx="8299659" cy="918581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Loss e </a:t>
            </a:r>
            <a:r>
              <a:rPr lang="it-IT" dirty="0" err="1"/>
              <a:t>accuracy</a:t>
            </a:r>
            <a:r>
              <a:rPr lang="it-IT" dirty="0"/>
              <a:t> della rete </a:t>
            </a:r>
            <a:br>
              <a:rPr lang="it-IT" dirty="0"/>
            </a:br>
            <a:r>
              <a:rPr lang="it-IT" sz="1700" i="1" dirty="0"/>
              <a:t>(andamento per 500 epoche)</a:t>
            </a:r>
            <a:r>
              <a:rPr lang="it-IT" i="1" dirty="0"/>
              <a:t> </a:t>
            </a: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77F6B95-2E0A-432B-BAD5-96607EC2D3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9" t="3828" r="9424" b="4332"/>
          <a:stretch/>
        </p:blipFill>
        <p:spPr>
          <a:xfrm>
            <a:off x="2023355" y="1874732"/>
            <a:ext cx="8482518" cy="490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38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D1390228-BB14-4F8F-A6FA-DC3DBBC25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9368" y="770980"/>
            <a:ext cx="7614541" cy="716754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Tempo di training della rete 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F70B382-3743-4151-9B4C-294355FAD8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897792"/>
              </p:ext>
            </p:extLst>
          </p:nvPr>
        </p:nvGraphicFramePr>
        <p:xfrm>
          <a:off x="5033913" y="2769123"/>
          <a:ext cx="1753385" cy="659877"/>
        </p:xfrm>
        <a:graphic>
          <a:graphicData uri="http://schemas.openxmlformats.org/drawingml/2006/table">
            <a:tbl>
              <a:tblPr/>
              <a:tblGrid>
                <a:gridCol w="1753385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</a:tblGrid>
              <a:tr h="659877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tx2"/>
                          </a:solidFill>
                        </a:rPr>
                        <a:t>100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BC1C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EAF0E8E-599A-4950-B2DE-98C6069BAC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670216"/>
              </p:ext>
            </p:extLst>
          </p:nvPr>
        </p:nvGraphicFramePr>
        <p:xfrm>
          <a:off x="6787298" y="2769122"/>
          <a:ext cx="1753385" cy="659877"/>
        </p:xfrm>
        <a:graphic>
          <a:graphicData uri="http://schemas.openxmlformats.org/drawingml/2006/table">
            <a:tbl>
              <a:tblPr/>
              <a:tblGrid>
                <a:gridCol w="1753385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</a:tblGrid>
              <a:tr h="659877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tx2"/>
                          </a:solidFill>
                        </a:rPr>
                        <a:t>200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BC1C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CE7FEF5-490E-489F-BCBA-4FD84941ED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172344"/>
              </p:ext>
            </p:extLst>
          </p:nvPr>
        </p:nvGraphicFramePr>
        <p:xfrm>
          <a:off x="8540683" y="2769122"/>
          <a:ext cx="1753385" cy="659877"/>
        </p:xfrm>
        <a:graphic>
          <a:graphicData uri="http://schemas.openxmlformats.org/drawingml/2006/table">
            <a:tbl>
              <a:tblPr/>
              <a:tblGrid>
                <a:gridCol w="1753385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</a:tblGrid>
              <a:tr h="659877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tx2"/>
                          </a:solidFill>
                        </a:rPr>
                        <a:t>500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BC1C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CBB252C-7495-4091-B8C2-F7917C492C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615494"/>
              </p:ext>
            </p:extLst>
          </p:nvPr>
        </p:nvGraphicFramePr>
        <p:xfrm>
          <a:off x="1348033" y="3428999"/>
          <a:ext cx="1932495" cy="731520"/>
        </p:xfrm>
        <a:graphic>
          <a:graphicData uri="http://schemas.openxmlformats.org/drawingml/2006/table">
            <a:tbl>
              <a:tblPr/>
              <a:tblGrid>
                <a:gridCol w="1932495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tx2"/>
                          </a:solidFill>
                        </a:rPr>
                        <a:t>Not </a:t>
                      </a:r>
                      <a:r>
                        <a:rPr lang="it-IT" b="1" dirty="0" err="1">
                          <a:solidFill>
                            <a:schemeClr val="tx2"/>
                          </a:solidFill>
                        </a:rPr>
                        <a:t>Optimized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BC1C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004F94DD-BB95-4C10-BBB6-C9B7226929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048043"/>
              </p:ext>
            </p:extLst>
          </p:nvPr>
        </p:nvGraphicFramePr>
        <p:xfrm>
          <a:off x="3280528" y="3428999"/>
          <a:ext cx="1753386" cy="731520"/>
        </p:xfrm>
        <a:graphic>
          <a:graphicData uri="http://schemas.openxmlformats.org/drawingml/2006/table">
            <a:tbl>
              <a:tblPr/>
              <a:tblGrid>
                <a:gridCol w="876693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2230989856"/>
                    </a:ext>
                  </a:extLst>
                </a:gridCol>
              </a:tblGrid>
              <a:tr h="2587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Tempo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Step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  <a:tr h="329939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tx2"/>
                          </a:solidFill>
                        </a:rPr>
                        <a:t>55s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31ms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338859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47E60BB8-6A56-42D7-B25C-B78FB369A8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5832406"/>
              </p:ext>
            </p:extLst>
          </p:nvPr>
        </p:nvGraphicFramePr>
        <p:xfrm>
          <a:off x="3280528" y="2769122"/>
          <a:ext cx="1753385" cy="659877"/>
        </p:xfrm>
        <a:graphic>
          <a:graphicData uri="http://schemas.openxmlformats.org/drawingml/2006/table">
            <a:tbl>
              <a:tblPr/>
              <a:tblGrid>
                <a:gridCol w="1753385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</a:tblGrid>
              <a:tr h="659877">
                <a:tc>
                  <a:txBody>
                    <a:bodyPr/>
                    <a:lstStyle/>
                    <a:p>
                      <a:pPr algn="ctr"/>
                      <a:r>
                        <a:rPr lang="it-IT" b="1" dirty="0">
                          <a:solidFill>
                            <a:schemeClr val="tx2"/>
                          </a:solidFill>
                        </a:rPr>
                        <a:t>10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C1C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</a:tbl>
          </a:graphicData>
        </a:graphic>
      </p:graphicFrame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4E97957D-C07F-4314-90BB-2A2DDC811D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1625382"/>
              </p:ext>
            </p:extLst>
          </p:nvPr>
        </p:nvGraphicFramePr>
        <p:xfrm>
          <a:off x="5033912" y="3428999"/>
          <a:ext cx="1753386" cy="731520"/>
        </p:xfrm>
        <a:graphic>
          <a:graphicData uri="http://schemas.openxmlformats.org/drawingml/2006/table">
            <a:tbl>
              <a:tblPr/>
              <a:tblGrid>
                <a:gridCol w="876693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2230989856"/>
                    </a:ext>
                  </a:extLst>
                </a:gridCol>
              </a:tblGrid>
              <a:tr h="2587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Tempo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Step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  <a:tr h="329939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55 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30 </a:t>
                      </a:r>
                      <a:r>
                        <a:rPr lang="it-IT" dirty="0" err="1">
                          <a:solidFill>
                            <a:schemeClr val="tx2"/>
                          </a:solidFill>
                        </a:rPr>
                        <a:t>ms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338859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45BB20E4-0B1C-465C-BB34-27BCA16315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429549"/>
              </p:ext>
            </p:extLst>
          </p:nvPr>
        </p:nvGraphicFramePr>
        <p:xfrm>
          <a:off x="6787296" y="3428999"/>
          <a:ext cx="1753386" cy="731520"/>
        </p:xfrm>
        <a:graphic>
          <a:graphicData uri="http://schemas.openxmlformats.org/drawingml/2006/table">
            <a:tbl>
              <a:tblPr/>
              <a:tblGrid>
                <a:gridCol w="876693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2230989856"/>
                    </a:ext>
                  </a:extLst>
                </a:gridCol>
              </a:tblGrid>
              <a:tr h="2587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Tempo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Step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  <a:tr h="329939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65 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30 </a:t>
                      </a:r>
                      <a:r>
                        <a:rPr lang="it-IT" dirty="0" err="1">
                          <a:solidFill>
                            <a:schemeClr val="tx2"/>
                          </a:solidFill>
                        </a:rPr>
                        <a:t>ms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338859"/>
                  </a:ext>
                </a:extLst>
              </a:tr>
            </a:tbl>
          </a:graphicData>
        </a:graphic>
      </p:graphicFrame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B6F54BD7-A8A7-4FE3-A220-EDD50676F9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4923049"/>
              </p:ext>
            </p:extLst>
          </p:nvPr>
        </p:nvGraphicFramePr>
        <p:xfrm>
          <a:off x="8540678" y="3428999"/>
          <a:ext cx="1753386" cy="731520"/>
        </p:xfrm>
        <a:graphic>
          <a:graphicData uri="http://schemas.openxmlformats.org/drawingml/2006/table">
            <a:tbl>
              <a:tblPr/>
              <a:tblGrid>
                <a:gridCol w="876693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2230989856"/>
                    </a:ext>
                  </a:extLst>
                </a:gridCol>
              </a:tblGrid>
              <a:tr h="2587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Tempo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Step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  <a:tr h="329939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58 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32 </a:t>
                      </a:r>
                      <a:r>
                        <a:rPr lang="it-IT" dirty="0" err="1">
                          <a:solidFill>
                            <a:schemeClr val="tx2"/>
                          </a:solidFill>
                        </a:rPr>
                        <a:t>ms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338859"/>
                  </a:ext>
                </a:extLst>
              </a:tr>
            </a:tbl>
          </a:graphicData>
        </a:graphic>
      </p:graphicFrame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6712D163-D7FA-4902-A67E-75A1B318FC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757849"/>
              </p:ext>
            </p:extLst>
          </p:nvPr>
        </p:nvGraphicFramePr>
        <p:xfrm>
          <a:off x="1348031" y="4160519"/>
          <a:ext cx="1932495" cy="731520"/>
        </p:xfrm>
        <a:graphic>
          <a:graphicData uri="http://schemas.openxmlformats.org/drawingml/2006/table">
            <a:tbl>
              <a:tblPr/>
              <a:tblGrid>
                <a:gridCol w="1932495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algn="ctr"/>
                      <a:r>
                        <a:rPr lang="it-IT" b="1" dirty="0" err="1">
                          <a:solidFill>
                            <a:schemeClr val="tx2"/>
                          </a:solidFill>
                        </a:rPr>
                        <a:t>Stochastic</a:t>
                      </a:r>
                      <a:endParaRPr lang="en-US" b="1" dirty="0">
                        <a:solidFill>
                          <a:schemeClr val="tx2"/>
                        </a:solidFill>
                      </a:endParaRPr>
                    </a:p>
                  </a:txBody>
                  <a:tcPr anchor="ctr"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rgbClr val="BC1C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</a:tbl>
          </a:graphicData>
        </a:graphic>
      </p:graphicFrame>
      <p:graphicFrame>
        <p:nvGraphicFramePr>
          <p:cNvPr id="33" name="Table 32">
            <a:extLst>
              <a:ext uri="{FF2B5EF4-FFF2-40B4-BE49-F238E27FC236}">
                <a16:creationId xmlns:a16="http://schemas.microsoft.com/office/drawing/2014/main" id="{FC8D9410-2155-437F-8ABA-B820B18E0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6426930"/>
              </p:ext>
            </p:extLst>
          </p:nvPr>
        </p:nvGraphicFramePr>
        <p:xfrm>
          <a:off x="3280526" y="4160519"/>
          <a:ext cx="1753386" cy="731520"/>
        </p:xfrm>
        <a:graphic>
          <a:graphicData uri="http://schemas.openxmlformats.org/drawingml/2006/table">
            <a:tbl>
              <a:tblPr/>
              <a:tblGrid>
                <a:gridCol w="876693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2230989856"/>
                    </a:ext>
                  </a:extLst>
                </a:gridCol>
              </a:tblGrid>
              <a:tr h="2587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Tempo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Step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  <a:tr h="329939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35 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19 </a:t>
                      </a:r>
                      <a:r>
                        <a:rPr lang="it-IT" dirty="0" err="1">
                          <a:solidFill>
                            <a:schemeClr val="tx2"/>
                          </a:solidFill>
                        </a:rPr>
                        <a:t>ms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338859"/>
                  </a:ext>
                </a:extLst>
              </a:tr>
            </a:tbl>
          </a:graphicData>
        </a:graphic>
      </p:graphicFrame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5F9F7110-BEED-40A5-A96E-B181006B49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710493"/>
              </p:ext>
            </p:extLst>
          </p:nvPr>
        </p:nvGraphicFramePr>
        <p:xfrm>
          <a:off x="5033910" y="4160519"/>
          <a:ext cx="1753386" cy="731520"/>
        </p:xfrm>
        <a:graphic>
          <a:graphicData uri="http://schemas.openxmlformats.org/drawingml/2006/table">
            <a:tbl>
              <a:tblPr/>
              <a:tblGrid>
                <a:gridCol w="876693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2230989856"/>
                    </a:ext>
                  </a:extLst>
                </a:gridCol>
              </a:tblGrid>
              <a:tr h="2587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Tempo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Step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  <a:tr h="329939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39 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20 </a:t>
                      </a:r>
                      <a:r>
                        <a:rPr lang="it-IT" dirty="0" err="1">
                          <a:solidFill>
                            <a:schemeClr val="tx2"/>
                          </a:solidFill>
                        </a:rPr>
                        <a:t>ms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338859"/>
                  </a:ext>
                </a:extLst>
              </a:tr>
            </a:tbl>
          </a:graphicData>
        </a:graphic>
      </p:graphicFrame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B972572C-9ECB-4283-95D9-B4F46916D8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773325"/>
              </p:ext>
            </p:extLst>
          </p:nvPr>
        </p:nvGraphicFramePr>
        <p:xfrm>
          <a:off x="6787294" y="4160519"/>
          <a:ext cx="1753386" cy="731520"/>
        </p:xfrm>
        <a:graphic>
          <a:graphicData uri="http://schemas.openxmlformats.org/drawingml/2006/table">
            <a:tbl>
              <a:tblPr/>
              <a:tblGrid>
                <a:gridCol w="876693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2230989856"/>
                    </a:ext>
                  </a:extLst>
                </a:gridCol>
              </a:tblGrid>
              <a:tr h="2587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Tempo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Step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  <a:tr h="329939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33 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18 </a:t>
                      </a:r>
                      <a:r>
                        <a:rPr lang="it-IT" dirty="0" err="1">
                          <a:solidFill>
                            <a:schemeClr val="tx2"/>
                          </a:solidFill>
                        </a:rPr>
                        <a:t>ms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338859"/>
                  </a:ext>
                </a:extLst>
              </a:tr>
            </a:tbl>
          </a:graphicData>
        </a:graphic>
      </p:graphicFrame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0E70D988-3D2F-4A1E-AB1B-0547FDD9E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249736"/>
              </p:ext>
            </p:extLst>
          </p:nvPr>
        </p:nvGraphicFramePr>
        <p:xfrm>
          <a:off x="8540676" y="4160519"/>
          <a:ext cx="1753386" cy="731520"/>
        </p:xfrm>
        <a:graphic>
          <a:graphicData uri="http://schemas.openxmlformats.org/drawingml/2006/table">
            <a:tbl>
              <a:tblPr/>
              <a:tblGrid>
                <a:gridCol w="876693">
                  <a:extLst>
                    <a:ext uri="{9D8B030D-6E8A-4147-A177-3AD203B41FA5}">
                      <a16:colId xmlns:a16="http://schemas.microsoft.com/office/drawing/2014/main" val="2002242107"/>
                    </a:ext>
                  </a:extLst>
                </a:gridCol>
                <a:gridCol w="876693">
                  <a:extLst>
                    <a:ext uri="{9D8B030D-6E8A-4147-A177-3AD203B41FA5}">
                      <a16:colId xmlns:a16="http://schemas.microsoft.com/office/drawing/2014/main" val="2230989856"/>
                    </a:ext>
                  </a:extLst>
                </a:gridCol>
              </a:tblGrid>
              <a:tr h="2587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Tempo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Step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176963"/>
                  </a:ext>
                </a:extLst>
              </a:tr>
              <a:tr h="329939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35 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19 </a:t>
                      </a:r>
                      <a:r>
                        <a:rPr lang="it-IT" dirty="0" err="1">
                          <a:solidFill>
                            <a:schemeClr val="tx2"/>
                          </a:solidFill>
                        </a:rPr>
                        <a:t>ms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2338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625683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i">
  <a:themeElements>
    <a:clrScheme name="Personalizzato 1">
      <a:dk1>
        <a:srgbClr val="FF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Dividendi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i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1FA4941EA199C4B981FC93E4352A635" ma:contentTypeVersion="9" ma:contentTypeDescription="Create a new document." ma:contentTypeScope="" ma:versionID="df6b1fc0cda5dc845e18cff6f1a027da">
  <xsd:schema xmlns:xsd="http://www.w3.org/2001/XMLSchema" xmlns:xs="http://www.w3.org/2001/XMLSchema" xmlns:p="http://schemas.microsoft.com/office/2006/metadata/properties" xmlns:ns3="366fad4d-b257-4523-b6b3-e4d54163eff5" xmlns:ns4="0e4f0c7c-4bf5-489d-b650-d6ebfd1bfd60" targetNamespace="http://schemas.microsoft.com/office/2006/metadata/properties" ma:root="true" ma:fieldsID="6dfecc2c96fa6280ec5ff3b8371f3c9d" ns3:_="" ns4:_="">
    <xsd:import namespace="366fad4d-b257-4523-b6b3-e4d54163eff5"/>
    <xsd:import namespace="0e4f0c7c-4bf5-489d-b650-d6ebfd1bfd6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6fad4d-b257-4523-b6b3-e4d54163ef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4f0c7c-4bf5-489d-b650-d6ebfd1bfd6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04E3067-D34D-4EF9-9266-83E97521EAF9}">
  <ds:schemaRefs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0e4f0c7c-4bf5-489d-b650-d6ebfd1bfd60"/>
    <ds:schemaRef ds:uri="366fad4d-b257-4523-b6b3-e4d54163eff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F5FFF82-E076-4D5B-A819-E26DE4FD06BB}">
  <ds:schemaRefs>
    <ds:schemaRef ds:uri="0e4f0c7c-4bf5-489d-b650-d6ebfd1bfd60"/>
    <ds:schemaRef ds:uri="366fad4d-b257-4523-b6b3-e4d54163eff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7B6ACB6-5C43-4F5A-A8BE-CDF89BA7BDC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TM03457464[[fn=Dividendi]]</Template>
  <TotalTime>135</TotalTime>
  <Words>442</Words>
  <Application>Microsoft Office PowerPoint</Application>
  <PresentationFormat>Widescreen</PresentationFormat>
  <Paragraphs>80</Paragraphs>
  <Slides>11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8" baseType="lpstr">
      <vt:lpstr>Arial</vt:lpstr>
      <vt:lpstr>Calibri</vt:lpstr>
      <vt:lpstr>Gill Sans MT</vt:lpstr>
      <vt:lpstr>Times New Roman</vt:lpstr>
      <vt:lpstr>Wingdings</vt:lpstr>
      <vt:lpstr>Wingdings 2</vt:lpstr>
      <vt:lpstr>Dividendi</vt:lpstr>
      <vt:lpstr>Applicazione DI UN ALGORITMO OTTIMIZZATO PER il training di una rete convoluzionale</vt:lpstr>
      <vt:lpstr>CNN: CONVOLUTIONAL NEURAL NETWORK </vt:lpstr>
      <vt:lpstr>Layer DI CONVOLUZIONE</vt:lpstr>
      <vt:lpstr>ALGORITMO DI MAPPING SU INTERI – caso tradizionale </vt:lpstr>
      <vt:lpstr> CASO DI STUDIO</vt:lpstr>
      <vt:lpstr>ALGORITMO DI MAPPING SU INTERI – tensorflow</vt:lpstr>
      <vt:lpstr>Loss e accuracy della rete  (andamento per 10 epoche) </vt:lpstr>
      <vt:lpstr>Loss e accuracy della rete  (andamento per 500 epoche) </vt:lpstr>
      <vt:lpstr>Tempo di training della rete </vt:lpstr>
      <vt:lpstr>Esempio su app android</vt:lpstr>
      <vt:lpstr>conclusioni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OTTIMIZZAZIONE DI UNA CNN TRAMITE MAPPING DI FLOATING POINT SU INTERI A VIRGOLA FISSA</dc:title>
  <dc:creator>Nicolò Saccone - nicolo.saccone@studio.unibo.it</dc:creator>
  <cp:lastModifiedBy>Nicolò Saccone - nicolo.saccone@studio.unibo.it</cp:lastModifiedBy>
  <cp:revision>20</cp:revision>
  <dcterms:created xsi:type="dcterms:W3CDTF">2019-12-14T15:22:10Z</dcterms:created>
  <dcterms:modified xsi:type="dcterms:W3CDTF">2021-03-22T14:49:43Z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0x010100B1FA4941EA199C4B981FC93E4352A635</vt:lpwstr>
  </property>
</Properties>
</file>